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2" d="100"/>
          <a:sy n="82" d="100"/>
        </p:scale>
        <p:origin x="-102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6A76-1E88-4757-9D0A-A449F7CA530F}" type="datetimeFigureOut">
              <a:rPr lang="id-ID" smtClean="0"/>
              <a:pPr/>
              <a:t>02/06/2019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CDCC-5809-4540-B396-7BD1D3C3622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6A76-1E88-4757-9D0A-A449F7CA530F}" type="datetimeFigureOut">
              <a:rPr lang="id-ID" smtClean="0"/>
              <a:pPr/>
              <a:t>02/06/2019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CDCC-5809-4540-B396-7BD1D3C3622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6A76-1E88-4757-9D0A-A449F7CA530F}" type="datetimeFigureOut">
              <a:rPr lang="id-ID" smtClean="0"/>
              <a:pPr/>
              <a:t>02/06/2019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CDCC-5809-4540-B396-7BD1D3C3622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6A76-1E88-4757-9D0A-A449F7CA530F}" type="datetimeFigureOut">
              <a:rPr lang="id-ID" smtClean="0"/>
              <a:pPr/>
              <a:t>02/06/2019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CDCC-5809-4540-B396-7BD1D3C3622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6A76-1E88-4757-9D0A-A449F7CA530F}" type="datetimeFigureOut">
              <a:rPr lang="id-ID" smtClean="0"/>
              <a:pPr/>
              <a:t>02/06/2019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CDCC-5809-4540-B396-7BD1D3C3622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6A76-1E88-4757-9D0A-A449F7CA530F}" type="datetimeFigureOut">
              <a:rPr lang="id-ID" smtClean="0"/>
              <a:pPr/>
              <a:t>02/06/2019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CDCC-5809-4540-B396-7BD1D3C3622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6A76-1E88-4757-9D0A-A449F7CA530F}" type="datetimeFigureOut">
              <a:rPr lang="id-ID" smtClean="0"/>
              <a:pPr/>
              <a:t>02/06/2019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CDCC-5809-4540-B396-7BD1D3C3622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6A76-1E88-4757-9D0A-A449F7CA530F}" type="datetimeFigureOut">
              <a:rPr lang="id-ID" smtClean="0"/>
              <a:pPr/>
              <a:t>02/06/2019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CDCC-5809-4540-B396-7BD1D3C3622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6A76-1E88-4757-9D0A-A449F7CA530F}" type="datetimeFigureOut">
              <a:rPr lang="id-ID" smtClean="0"/>
              <a:pPr/>
              <a:t>02/06/2019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CDCC-5809-4540-B396-7BD1D3C3622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6A76-1E88-4757-9D0A-A449F7CA530F}" type="datetimeFigureOut">
              <a:rPr lang="id-ID" smtClean="0"/>
              <a:pPr/>
              <a:t>02/06/2019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CDCC-5809-4540-B396-7BD1D3C3622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6A76-1E88-4757-9D0A-A449F7CA530F}" type="datetimeFigureOut">
              <a:rPr lang="id-ID" smtClean="0"/>
              <a:pPr/>
              <a:t>02/06/2019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CDCC-5809-4540-B396-7BD1D3C3622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B6A76-1E88-4757-9D0A-A449F7CA530F}" type="datetimeFigureOut">
              <a:rPr lang="id-ID" smtClean="0"/>
              <a:pPr/>
              <a:t>02/06/2019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ECDCC-5809-4540-B396-7BD1D3C3622B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1285860"/>
          </a:xfrm>
        </p:spPr>
        <p:txBody>
          <a:bodyPr>
            <a:normAutofit/>
          </a:bodyPr>
          <a:lstStyle/>
          <a:p>
            <a:r>
              <a:rPr lang="id-ID" u="sng" dirty="0" smtClean="0"/>
              <a:t>PENGUMUMAN</a:t>
            </a:r>
            <a:br>
              <a:rPr lang="id-ID" u="sng" dirty="0" smtClean="0"/>
            </a:br>
            <a:r>
              <a:rPr lang="id-ID" sz="2000" dirty="0" smtClean="0"/>
              <a:t>No. 015/In.08/IV/KP.07/06/2019</a:t>
            </a:r>
            <a:endParaRPr lang="id-ID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1357298"/>
            <a:ext cx="8072494" cy="5214974"/>
          </a:xfrm>
        </p:spPr>
        <p:txBody>
          <a:bodyPr>
            <a:normAutofit fontScale="77500" lnSpcReduction="20000"/>
          </a:bodyPr>
          <a:lstStyle/>
          <a:p>
            <a:r>
              <a:rPr lang="id-ID" dirty="0" smtClean="0"/>
              <a:t>Dalam rangka mengembangkan Program</a:t>
            </a:r>
          </a:p>
          <a:p>
            <a:r>
              <a:rPr lang="id-ID" dirty="0" smtClean="0"/>
              <a:t>“</a:t>
            </a:r>
            <a:r>
              <a:rPr lang="id-ID" b="1" dirty="0" smtClean="0"/>
              <a:t>Pesantren Al-Jami`ah</a:t>
            </a:r>
            <a:r>
              <a:rPr lang="id-ID" dirty="0" smtClean="0"/>
              <a:t>”</a:t>
            </a:r>
          </a:p>
          <a:p>
            <a:r>
              <a:rPr lang="id-ID" dirty="0" smtClean="0"/>
              <a:t>yang akan melatih mahasiswa (Santri Non-Muqim) membaca kitab kuning, Kami mengajak Bpk/Ibu dosen IAIN SNJ Cirebon untuk mewaqafkan waktu dan ilmunya menjadi Kiyai/Ustadz Pelatih </a:t>
            </a:r>
            <a:r>
              <a:rPr lang="id-ID" i="1" dirty="0" smtClean="0"/>
              <a:t>Qiro`ah</a:t>
            </a:r>
            <a:r>
              <a:rPr lang="id-ID" dirty="0" smtClean="0"/>
              <a:t> dan </a:t>
            </a:r>
            <a:r>
              <a:rPr lang="id-ID" i="1" dirty="0" smtClean="0"/>
              <a:t>Bahtsul Kutub (Mashodir Salafiyah)</a:t>
            </a:r>
            <a:r>
              <a:rPr lang="id-ID" dirty="0" smtClean="0"/>
              <a:t>.</a:t>
            </a:r>
          </a:p>
          <a:p>
            <a:r>
              <a:rPr lang="id-ID" dirty="0" smtClean="0"/>
              <a:t>Program tersebut murni sebagai pengabdian kepada masyarakat. Kegiatannya mulai dilaksanakan pada Tahun </a:t>
            </a:r>
            <a:r>
              <a:rPr lang="id-ID" dirty="0"/>
              <a:t>A</a:t>
            </a:r>
            <a:r>
              <a:rPr lang="id-ID" dirty="0" smtClean="0"/>
              <a:t>jaran 2019/2020, dan terjadwal (satu kali dalam seminggu dengan durasi 60 menit), serta  berlangsung selama 1 tahun ajaran. Kepada Bpk/Ibu yang berkenan membantu, dapat menghubungi nomer: 08529 555 4242</a:t>
            </a:r>
          </a:p>
          <a:p>
            <a:r>
              <a:rPr lang="id-ID" i="1" dirty="0" smtClean="0"/>
              <a:t>Jazakumullah ahsanal jaza’</a:t>
            </a:r>
            <a:r>
              <a:rPr lang="id-ID" dirty="0" smtClean="0"/>
              <a:t>                </a:t>
            </a:r>
          </a:p>
          <a:p>
            <a:pPr algn="r"/>
            <a:r>
              <a:rPr lang="id-ID" dirty="0" smtClean="0"/>
              <a:t>Ttd.                                                      </a:t>
            </a:r>
          </a:p>
          <a:p>
            <a:pPr algn="r"/>
            <a:r>
              <a:rPr lang="id-ID" dirty="0" smtClean="0"/>
              <a:t>Khodim</a:t>
            </a:r>
            <a:r>
              <a:rPr lang="id-ID" dirty="0" smtClean="0"/>
              <a:t> </a:t>
            </a:r>
            <a:r>
              <a:rPr lang="id-ID" dirty="0" smtClean="0"/>
              <a:t>Al-Ma`had 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u="sng" dirty="0" smtClean="0"/>
              <a:t>PENGUMUMAN</a:t>
            </a:r>
            <a:br>
              <a:rPr lang="id-ID" u="sng" dirty="0" smtClean="0"/>
            </a:br>
            <a:r>
              <a:rPr lang="id-ID" sz="2000" dirty="0" smtClean="0"/>
              <a:t>No. 016/In.08/IV/KP.07/06/2019</a:t>
            </a:r>
            <a:endParaRPr lang="id-ID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d-ID" dirty="0" smtClean="0"/>
              <a:t>Setiap mahasiswa IAIN SNJ Cirebon selama menjadi mahasiswa adalah juga </a:t>
            </a:r>
            <a:r>
              <a:rPr lang="id-ID" b="1" u="sng" dirty="0" smtClean="0"/>
              <a:t>santri</a:t>
            </a:r>
            <a:r>
              <a:rPr lang="id-ID" dirty="0" smtClean="0"/>
              <a:t>, atau dapat disebut </a:t>
            </a:r>
            <a:r>
              <a:rPr lang="id-ID" b="1" u="sng" dirty="0" smtClean="0"/>
              <a:t>mahasantri</a:t>
            </a:r>
            <a:r>
              <a:rPr lang="id-ID" dirty="0" smtClean="0"/>
              <a:t>.</a:t>
            </a:r>
            <a:endParaRPr lang="id-ID" b="1" u="sng" dirty="0" smtClean="0"/>
          </a:p>
          <a:p>
            <a:r>
              <a:rPr lang="id-ID" dirty="0" smtClean="0"/>
              <a:t>Setiap santri </a:t>
            </a:r>
            <a:r>
              <a:rPr lang="id-ID" b="1" dirty="0" smtClean="0"/>
              <a:t>wajib</a:t>
            </a:r>
            <a:r>
              <a:rPr lang="id-ID" dirty="0" smtClean="0"/>
              <a:t> mengikuti salah satu dari program sebagai berikut: 1) </a:t>
            </a:r>
            <a:r>
              <a:rPr lang="id-ID" b="1" dirty="0" smtClean="0"/>
              <a:t>Program Intensif Ma`had</a:t>
            </a:r>
            <a:r>
              <a:rPr lang="id-ID" dirty="0" smtClean="0"/>
              <a:t> (Santri Muqim), 2) </a:t>
            </a:r>
            <a:r>
              <a:rPr lang="id-ID" b="1" dirty="0" smtClean="0"/>
              <a:t>Program Pesantren Al-Jami`ah </a:t>
            </a:r>
            <a:r>
              <a:rPr lang="id-ID" dirty="0" smtClean="0"/>
              <a:t>dan </a:t>
            </a:r>
            <a:r>
              <a:rPr lang="id-ID" b="1" dirty="0" smtClean="0"/>
              <a:t>Program Pesantren Virtual </a:t>
            </a:r>
            <a:r>
              <a:rPr lang="id-ID" dirty="0" smtClean="0"/>
              <a:t>(Santri Non-Muqim), 4) </a:t>
            </a:r>
            <a:r>
              <a:rPr lang="id-ID" b="1" dirty="0" smtClean="0"/>
              <a:t>Program PonPes (</a:t>
            </a:r>
            <a:r>
              <a:rPr lang="id-ID" dirty="0" smtClean="0"/>
              <a:t>Santri Pondok Pesantren)</a:t>
            </a:r>
          </a:p>
          <a:p>
            <a:r>
              <a:rPr lang="id-ID" b="1" dirty="0"/>
              <a:t>P</a:t>
            </a:r>
            <a:r>
              <a:rPr lang="id-ID" b="1" dirty="0" smtClean="0"/>
              <a:t>rogram intensif</a:t>
            </a:r>
            <a:r>
              <a:rPr lang="id-ID" dirty="0" smtClean="0"/>
              <a:t> (tahun pertama) dan </a:t>
            </a:r>
            <a:r>
              <a:rPr lang="id-ID" b="1" dirty="0" smtClean="0"/>
              <a:t>program pengayaan</a:t>
            </a:r>
            <a:r>
              <a:rPr lang="id-ID" dirty="0" smtClean="0"/>
              <a:t> (tahun berikutnya).</a:t>
            </a:r>
          </a:p>
          <a:p>
            <a:r>
              <a:rPr lang="id-ID" dirty="0" smtClean="0"/>
              <a:t>Santri Program Intensif harus mengikuti </a:t>
            </a:r>
            <a:r>
              <a:rPr lang="id-ID" b="1" dirty="0" smtClean="0"/>
              <a:t>kegiatan sesuai jadwal</a:t>
            </a:r>
            <a:r>
              <a:rPr lang="id-ID" dirty="0" smtClean="0"/>
              <a:t>. Santri Program Pengayaan  tidak wajib mengikuti kegiatan terjadwal dan dapat melakukannya secara </a:t>
            </a:r>
            <a:r>
              <a:rPr lang="id-ID" b="1" dirty="0" smtClean="0"/>
              <a:t>mandiri</a:t>
            </a:r>
            <a:r>
              <a:rPr lang="id-ID" dirty="0" smtClean="0"/>
              <a:t> (dengan Tutor atau otodidak)  atau dengan mengikuti </a:t>
            </a:r>
            <a:r>
              <a:rPr lang="id-ID" b="1" dirty="0" smtClean="0"/>
              <a:t>Program Pesantren Virtual</a:t>
            </a:r>
            <a:r>
              <a:rPr lang="id-ID" dirty="0"/>
              <a:t> </a:t>
            </a:r>
            <a:r>
              <a:rPr lang="id-ID" dirty="0" smtClean="0"/>
              <a:t>(yang dapat diunduh melalui website IAIN atau melalui jaringan medsos.</a:t>
            </a:r>
          </a:p>
          <a:p>
            <a:r>
              <a:rPr lang="id-ID" dirty="0" smtClean="0"/>
              <a:t>Kelulusan program Ma`had menjadi syarat munaqosah, serta berimplikasi dan berkaitan dengan pelaksanaan program lainnya.                                                               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b="1" dirty="0" smtClean="0"/>
              <a:t>PROGRAM</a:t>
            </a:r>
            <a:br>
              <a:rPr lang="id-ID" sz="3200" b="1" dirty="0" smtClean="0"/>
            </a:br>
            <a:r>
              <a:rPr lang="id-ID" sz="3200" b="1" dirty="0" smtClean="0"/>
              <a:t>MA`HAD AL-JAMI`AH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dirty="0" smtClean="0"/>
              <a:t>Program Ma`had terbagi menjadi tiga level: </a:t>
            </a:r>
            <a:r>
              <a:rPr lang="id-ID" b="1" dirty="0" smtClean="0"/>
              <a:t>Ula</a:t>
            </a:r>
            <a:r>
              <a:rPr lang="id-ID" dirty="0" smtClean="0"/>
              <a:t> (dasar), </a:t>
            </a:r>
            <a:r>
              <a:rPr lang="id-ID" b="1" dirty="0" smtClean="0"/>
              <a:t>Wushtho</a:t>
            </a:r>
            <a:r>
              <a:rPr lang="id-ID" dirty="0" smtClean="0"/>
              <a:t> (menengah), </a:t>
            </a:r>
            <a:r>
              <a:rPr lang="id-ID" b="1" dirty="0" smtClean="0"/>
              <a:t>`Ulya</a:t>
            </a:r>
            <a:r>
              <a:rPr lang="id-ID" dirty="0" smtClean="0"/>
              <a:t> (atas).</a:t>
            </a:r>
          </a:p>
          <a:p>
            <a:r>
              <a:rPr lang="id-ID" dirty="0" smtClean="0"/>
              <a:t>Level Ula merupakan standar </a:t>
            </a:r>
            <a:r>
              <a:rPr lang="id-ID" b="1" dirty="0" smtClean="0"/>
              <a:t>kelulusan minimal</a:t>
            </a:r>
            <a:r>
              <a:rPr lang="id-ID" dirty="0" smtClean="0"/>
              <a:t> yang harus dicapai oleh setiap santri.</a:t>
            </a:r>
          </a:p>
          <a:p>
            <a:r>
              <a:rPr lang="id-ID" dirty="0" smtClean="0"/>
              <a:t>Kelulusan pada level Ula akan diberikan </a:t>
            </a:r>
            <a:r>
              <a:rPr lang="id-ID" b="1" dirty="0" smtClean="0"/>
              <a:t>Surat</a:t>
            </a:r>
            <a:r>
              <a:rPr lang="id-ID" dirty="0" smtClean="0"/>
              <a:t> </a:t>
            </a:r>
            <a:r>
              <a:rPr lang="id-ID" b="1" dirty="0" smtClean="0"/>
              <a:t>Tanda Lulus Ma`had</a:t>
            </a:r>
            <a:r>
              <a:rPr lang="id-ID" dirty="0" smtClean="0"/>
              <a:t>. Kelulusan pada level Wustho dan `Ulya akan diberikan </a:t>
            </a:r>
            <a:r>
              <a:rPr lang="id-ID" b="1" dirty="0" smtClean="0"/>
              <a:t>Sertifikat</a:t>
            </a:r>
            <a:r>
              <a:rPr lang="id-ID" dirty="0" smtClean="0"/>
              <a:t> kelulusan sesuai bidang uji, yang akan dituangkan dalam </a:t>
            </a:r>
            <a:r>
              <a:rPr lang="id-ID" b="1" dirty="0" smtClean="0"/>
              <a:t>Surat Keterangan Pendamping Ijazah</a:t>
            </a:r>
            <a:r>
              <a:rPr lang="id-ID" dirty="0" smtClean="0"/>
              <a:t> (SKPI).</a:t>
            </a:r>
          </a:p>
          <a:p>
            <a:r>
              <a:rPr lang="id-ID" dirty="0" smtClean="0"/>
              <a:t>Kelulusan pada level `Ulya akan dipersiapkan sebagai </a:t>
            </a:r>
            <a:r>
              <a:rPr lang="id-ID" b="1" dirty="0" smtClean="0"/>
              <a:t>tutor</a:t>
            </a:r>
            <a:r>
              <a:rPr lang="id-ID" dirty="0" smtClean="0"/>
              <a:t> </a:t>
            </a:r>
            <a:r>
              <a:rPr lang="id-ID" smtClean="0"/>
              <a:t>dan ataupun </a:t>
            </a:r>
            <a:r>
              <a:rPr lang="id-ID" dirty="0" smtClean="0"/>
              <a:t>diberikan bantuan beasiswa. 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b="1" dirty="0" smtClean="0"/>
              <a:t>KEGIATAN SANTRI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dirty="0" smtClean="0"/>
              <a:t>Santri Muqim wajib mengikuti </a:t>
            </a:r>
            <a:r>
              <a:rPr lang="id-ID" b="1" dirty="0" smtClean="0"/>
              <a:t>Program Intensif Ma`had</a:t>
            </a:r>
            <a:r>
              <a:rPr lang="id-ID" dirty="0" smtClean="0"/>
              <a:t> selama 1 (satu) semester. Setelah itu disebut santri non-muqim (santri kalong), yang harus mengikuti program pesantren mahasiswa (santri kalong) dan program pesantren virtual.</a:t>
            </a:r>
          </a:p>
          <a:p>
            <a:r>
              <a:rPr lang="id-ID" dirty="0" smtClean="0"/>
              <a:t>Santri Non-Muqim mengikuti </a:t>
            </a:r>
            <a:r>
              <a:rPr lang="id-ID" b="1" dirty="0" smtClean="0"/>
              <a:t>Program Pesantren Al-Jami`ah</a:t>
            </a:r>
            <a:r>
              <a:rPr lang="id-ID" dirty="0" smtClean="0"/>
              <a:t>, yang hadir secara periodik (mingguan) serta aktif mengikuti </a:t>
            </a:r>
            <a:r>
              <a:rPr lang="id-ID" b="1" dirty="0" smtClean="0"/>
              <a:t>Program Pesantren Virtual</a:t>
            </a:r>
            <a:r>
              <a:rPr lang="id-ID" dirty="0" smtClean="0"/>
              <a:t> (harian).</a:t>
            </a:r>
          </a:p>
          <a:p>
            <a:r>
              <a:rPr lang="id-ID" dirty="0" smtClean="0"/>
              <a:t>Santri Pondok Pesantren mengikuti kegiatan sesuai </a:t>
            </a:r>
            <a:r>
              <a:rPr lang="id-ID" b="1" dirty="0" smtClean="0"/>
              <a:t>Program PonPes</a:t>
            </a:r>
            <a:r>
              <a:rPr lang="id-ID" dirty="0" smtClean="0"/>
              <a:t> masing-masing, dan dapat diuji (Uji Kompetensi) yang akan dituangkan di dalam SKPI.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408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PENGUMUMAN No. 015/In.08/IV/KP.07/06/2019</vt:lpstr>
      <vt:lpstr>PENGUMUMAN No. 016/In.08/IV/KP.07/06/2019</vt:lpstr>
      <vt:lpstr>PROGRAM MA`HAD AL-JAMI`AH</vt:lpstr>
      <vt:lpstr>KEGIATAN SANTRI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PENGUMUMAN No. 01/Ma`had al-Jami`ah/2019</dc:title>
  <dc:creator>ASUS</dc:creator>
  <cp:lastModifiedBy>ASUS</cp:lastModifiedBy>
  <cp:revision>28</cp:revision>
  <dcterms:created xsi:type="dcterms:W3CDTF">2019-06-01T04:37:12Z</dcterms:created>
  <dcterms:modified xsi:type="dcterms:W3CDTF">2019-06-02T08:51:10Z</dcterms:modified>
</cp:coreProperties>
</file>